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011031-6789-4C17-BCEA-B6F5AB3585CC}">
  <a:tblStyle styleId="{8A011031-6789-4C17-BCEA-B6F5AB3585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1c757aa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1c757aa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1c757aab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1c757aab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ce84656e8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ce84656e8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1c757aab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1c757aab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ce84656e8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ce84656e8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ce84656e8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ce84656e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ce84656e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ce84656e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ce84656e8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ce84656e8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1c757aab4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1c757aab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ce84656e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ce84656e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1c757aa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1c757aa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d3c29e6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d3c29e6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d3c29e6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d3c29e6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d3c29e64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d3c29e6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1c757aab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1c757aab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d246d4b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d246d4b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d246d4b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d246d4b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d246d4bf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d246d4bf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1c757aab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1c757aab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d246d4bf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d246d4bf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1c757aab4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1c757aab4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ccaefed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ccaefed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d246d4b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d246d4b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d246d4bf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d246d4bf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d3c29e6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d3c29e6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1c757aab4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1c757aab4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1c757aab4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a1c757aab4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1c757aab4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1c757aab4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d3c29e64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d3c29e64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d3c29e6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d3c29e6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8f49cc482a663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8f49cc482a663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e84656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ce84656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ce84656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ce84656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1c757aa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1c757aa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1c757aab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1c757aab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c757aa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1c757aa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36125" y="19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7325" y="876250"/>
            <a:ext cx="8520600" cy="31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Body">
  <p:cSld name="CUSTOM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2" type="title"/>
          </p:nvPr>
        </p:nvSpPr>
        <p:spPr>
          <a:xfrm>
            <a:off x="192175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6"/>
          <p:cNvSpPr/>
          <p:nvPr>
            <p:ph idx="3" type="pic"/>
          </p:nvPr>
        </p:nvSpPr>
        <p:spPr>
          <a:xfrm>
            <a:off x="2570250" y="1091875"/>
            <a:ext cx="4003500" cy="372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71550" y="1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71550" y="1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1550" y="164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5250"/>
            <a:ext cx="85206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5.gif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4200"/>
              <a:t>Bayesian Prompt Learning for Image-Language Model Generalization</a:t>
            </a:r>
            <a:endParaRPr b="0" sz="4200"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2901750" y="3763975"/>
            <a:ext cx="33405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>
                <a:solidFill>
                  <a:srgbClr val="666666"/>
                </a:solidFill>
              </a:rPr>
              <a:t>Jonathan Hu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>
                <a:solidFill>
                  <a:srgbClr val="666666"/>
                </a:solidFill>
              </a:rPr>
              <a:t>ECSE 626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>
                <a:solidFill>
                  <a:srgbClr val="666666"/>
                </a:solidFill>
              </a:rPr>
              <a:t>Dec 3, 2025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00"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405650" y="29643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/>
              <a:t>Mohammad Mahdi Derakshani et al.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49796" r="0" t="0"/>
          <a:stretch/>
        </p:blipFill>
        <p:spPr>
          <a:xfrm>
            <a:off x="5984500" y="1428600"/>
            <a:ext cx="2945751" cy="2286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 CLIP for Image Classification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219650" y="1002600"/>
            <a:ext cx="43524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Generate category descriptions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: number of classes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19650" y="3089825"/>
            <a:ext cx="53016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 probability of class y for test sample x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3" name="Google Shape;153;p24" title="{&quot;red&quot;:0,&quot;green&quot;:0,&quot;blue&quot;:0,&quot;origURL&quot;:&quot;https://www.codecogs.com/eqnedit.php?latex=C#0&quot;,&quot;size&quot;:16,&quot;width&quot;:342.70866141732284,&quot;height&quot;:161.9291338582677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50" y="1581625"/>
            <a:ext cx="160020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title="{&quot;red&quot;:0,&quot;green&quot;:0,&quot;blue&quot;:0,&quot;origURL&quot;:&quot;http://www.texrendr.com/?eqn=%5C%7B%5C%2C%5Ctextbf%7Bt_c%7D%5C%2C%5C%7D_%7Bc%3D1%7D%5E%7BC%7D#0&quot;,&quot;size&quot;:16,&quot;width&quot;:342.70866141732284,&quot;height&quot;:161.9291338582677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750" y="1092601"/>
            <a:ext cx="725714" cy="264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/>
          <p:nvPr/>
        </p:nvCxnSpPr>
        <p:spPr>
          <a:xfrm>
            <a:off x="4371500" y="1254500"/>
            <a:ext cx="2489700" cy="6465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19650" y="1998900"/>
            <a:ext cx="52326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Generate text embedding w for each category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375" y="2432011"/>
            <a:ext cx="2760981" cy="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375" y="3468226"/>
            <a:ext cx="3924325" cy="11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 title="{&quot;red&quot;:0,&quot;green&quot;:0,&quot;blue&quot;:0,&quot;origURL&quot;:&quot;https://www.codecogs.com/eqnedit.php?latex=g(%5Ccdot)#0&quot;,&quot;size&quot;:16,&quot;width&quot;:342.70866141732284,&quot;height&quot;:157.37007874015748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4550" y="1788063"/>
            <a:ext cx="326136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4"/>
          <p:cNvCxnSpPr>
            <a:stCxn id="154" idx="2"/>
            <a:endCxn id="159" idx="0"/>
          </p:cNvCxnSpPr>
          <p:nvPr/>
        </p:nvCxnSpPr>
        <p:spPr>
          <a:xfrm>
            <a:off x="3817607" y="1357486"/>
            <a:ext cx="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>
            <a:stCxn id="159" idx="2"/>
            <a:endCxn id="157" idx="3"/>
          </p:cNvCxnSpPr>
          <p:nvPr/>
        </p:nvCxnSpPr>
        <p:spPr>
          <a:xfrm flipH="1">
            <a:off x="3092218" y="2016663"/>
            <a:ext cx="725400" cy="6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Learning Transferable Visual Models From Natural Language Supervision [Radford et al., 2021]</a:t>
            </a:r>
            <a:endParaRPr sz="800"/>
          </a:p>
        </p:txBody>
      </p:sp>
      <p:sp>
        <p:nvSpPr>
          <p:cNvPr id="163" name="Google Shape;163;p24"/>
          <p:cNvSpPr/>
          <p:nvPr/>
        </p:nvSpPr>
        <p:spPr>
          <a:xfrm>
            <a:off x="2569525" y="3543863"/>
            <a:ext cx="790500" cy="2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059675" y="4134213"/>
            <a:ext cx="790500" cy="2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219650" y="1002600"/>
            <a:ext cx="65547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earnable continuous prompt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     	</a:t>
            </a:r>
            <a:endParaRPr/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Optimization (CoOp)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prompt P with a few training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100" y="1031575"/>
            <a:ext cx="1688503" cy="37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5"/>
          <p:cNvGrpSpPr/>
          <p:nvPr/>
        </p:nvGrpSpPr>
        <p:grpSpPr>
          <a:xfrm>
            <a:off x="269375" y="1506350"/>
            <a:ext cx="2401200" cy="401100"/>
            <a:chOff x="281550" y="1438100"/>
            <a:chExt cx="2401200" cy="401100"/>
          </a:xfrm>
        </p:grpSpPr>
        <p:sp>
          <p:nvSpPr>
            <p:cNvPr id="175" name="Google Shape;175;p25"/>
            <p:cNvSpPr txBox="1"/>
            <p:nvPr/>
          </p:nvSpPr>
          <p:spPr>
            <a:xfrm>
              <a:off x="281550" y="1438100"/>
              <a:ext cx="2401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	    =	      + {class} 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176" name="Google Shape;17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550" y="1500173"/>
              <a:ext cx="741350" cy="3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2068" y="1491425"/>
              <a:ext cx="288506" cy="29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5"/>
          <p:cNvGrpSpPr/>
          <p:nvPr/>
        </p:nvGrpSpPr>
        <p:grpSpPr>
          <a:xfrm>
            <a:off x="269375" y="2129100"/>
            <a:ext cx="7220702" cy="401100"/>
            <a:chOff x="269375" y="2129100"/>
            <a:chExt cx="7220702" cy="401100"/>
          </a:xfrm>
        </p:grpSpPr>
        <p:pic>
          <p:nvPicPr>
            <p:cNvPr id="179" name="Google Shape;17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9375" y="2141675"/>
              <a:ext cx="1552649" cy="37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39674" y="2129100"/>
              <a:ext cx="5550403" cy="401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" name="Google Shape;181;p25"/>
          <p:cNvCxnSpPr/>
          <p:nvPr/>
        </p:nvCxnSpPr>
        <p:spPr>
          <a:xfrm rot="10800000">
            <a:off x="3531900" y="1409075"/>
            <a:ext cx="14958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 txBox="1"/>
          <p:nvPr/>
        </p:nvSpPr>
        <p:spPr>
          <a:xfrm>
            <a:off x="5143575" y="1499850"/>
            <a:ext cx="2190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Randomly initialized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8">
            <a:alphaModFix/>
          </a:blip>
          <a:srcRect b="0" l="49796" r="0" t="0"/>
          <a:stretch/>
        </p:blipFill>
        <p:spPr>
          <a:xfrm>
            <a:off x="6028800" y="2713600"/>
            <a:ext cx="2945751" cy="2286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 flipH="1" rot="10800000">
            <a:off x="6668225" y="3222975"/>
            <a:ext cx="559800" cy="26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6687525" y="3242425"/>
            <a:ext cx="550200" cy="24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7748" y="3255612"/>
            <a:ext cx="629750" cy="18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0450" y="3989830"/>
            <a:ext cx="1341300" cy="22187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Learning Transferable Visual Models From Natural Language Supervision [Radford et al., 2021]</a:t>
            </a:r>
            <a:endParaRPr sz="800"/>
          </a:p>
        </p:txBody>
      </p:sp>
      <p:grpSp>
        <p:nvGrpSpPr>
          <p:cNvPr id="189" name="Google Shape;189;p25"/>
          <p:cNvGrpSpPr/>
          <p:nvPr/>
        </p:nvGrpSpPr>
        <p:grpSpPr>
          <a:xfrm>
            <a:off x="5199399" y="640800"/>
            <a:ext cx="2581125" cy="389850"/>
            <a:chOff x="5266950" y="640800"/>
            <a:chExt cx="2581125" cy="389850"/>
          </a:xfrm>
        </p:grpSpPr>
        <p:pic>
          <p:nvPicPr>
            <p:cNvPr id="190" name="Google Shape;190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66950" y="662002"/>
              <a:ext cx="924744" cy="34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283250" y="640800"/>
              <a:ext cx="1564825" cy="38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Limitation: Overfitting to Seen Classes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219650" y="1002600"/>
            <a:ext cx="75153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few-shot settings, CoOp tends to: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Learn prompts that are highly tuned to the training classes even with data augmentation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</a:t>
            </a:r>
            <a:r>
              <a:rPr lang="en"/>
              <a:t>urts performance on new / unseen classes or shifted domains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train one fixed prompt to fit the labeled training set as well as possible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model has no notion of uncertainty over prompts: it commits to one very specific solution</a:t>
            </a:r>
            <a:endParaRPr/>
          </a:p>
        </p:txBody>
      </p:sp>
      <p:sp>
        <p:nvSpPr>
          <p:cNvPr id="198" name="Google Shape;198;p26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0" y="786975"/>
            <a:ext cx="7582499" cy="34928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5759618" y="3059172"/>
            <a:ext cx="652500" cy="2463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vs Output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2" type="title"/>
          </p:nvPr>
        </p:nvSpPr>
        <p:spPr>
          <a:xfrm>
            <a:off x="219650" y="607050"/>
            <a:ext cx="81951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Prompt Distribution Learning [Lu et al., 2022]</a:t>
            </a:r>
            <a:endParaRPr sz="800"/>
          </a:p>
        </p:txBody>
      </p:sp>
      <p:pic>
        <p:nvPicPr>
          <p:cNvPr id="210" name="Google Shape;210;p27" title="{&quot;red&quot;:0,&quot;green&quot;:0,&quot;blue&quot;:0,&quot;origURL&quot;:&quot;https://www.codecogs.com/eqnedit.php?latex=g(%5Ccdot)#0&quot;,&quot;size&quot;:16,&quot;width&quot;:342.70866141732284,&quot;height&quot;:157.37007874015748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57" y="1630640"/>
            <a:ext cx="278375" cy="19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/>
          <p:nvPr/>
        </p:nvCxnSpPr>
        <p:spPr>
          <a:xfrm flipH="1" rot="10800000">
            <a:off x="4323926" y="1873628"/>
            <a:ext cx="6633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" name="Google Shape;212;p27"/>
          <p:cNvPicPr preferRelativeResize="0"/>
          <p:nvPr/>
        </p:nvPicPr>
        <p:blipFill rotWithShape="1">
          <a:blip r:embed="rId5">
            <a:alphaModFix/>
          </a:blip>
          <a:srcRect b="0" l="60330" r="0" t="0"/>
          <a:stretch/>
        </p:blipFill>
        <p:spPr>
          <a:xfrm>
            <a:off x="5837864" y="4404800"/>
            <a:ext cx="2201825" cy="4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7"/>
          <p:cNvGrpSpPr/>
          <p:nvPr/>
        </p:nvGrpSpPr>
        <p:grpSpPr>
          <a:xfrm>
            <a:off x="1344125" y="4404800"/>
            <a:ext cx="2401200" cy="401100"/>
            <a:chOff x="281550" y="1438100"/>
            <a:chExt cx="2401200" cy="401100"/>
          </a:xfrm>
        </p:grpSpPr>
        <p:sp>
          <p:nvSpPr>
            <p:cNvPr id="214" name="Google Shape;214;p27"/>
            <p:cNvSpPr txBox="1"/>
            <p:nvPr/>
          </p:nvSpPr>
          <p:spPr>
            <a:xfrm>
              <a:off x="281550" y="1438100"/>
              <a:ext cx="2401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	    =	      + {class} 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215" name="Google Shape;215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1550" y="1500173"/>
              <a:ext cx="741350" cy="3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72068" y="1491425"/>
              <a:ext cx="288506" cy="29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Unconditional Bayesian Prompt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234650" y="1002600"/>
            <a:ext cx="53838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Represent each prompt as base + residual: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Introduce a</a:t>
            </a:r>
            <a:r>
              <a:rPr lang="en"/>
              <a:t> latent residual </a:t>
            </a:r>
            <a:r>
              <a:rPr b="1" lang="en"/>
              <a:t>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same </a:t>
            </a:r>
            <a:r>
              <a:rPr b="1" lang="en"/>
              <a:t>r</a:t>
            </a:r>
            <a:r>
              <a:rPr lang="en"/>
              <a:t> applied to all prompt tokens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𝑟</a:t>
            </a:r>
            <a:r>
              <a:rPr lang="en"/>
              <a:t> is random, drawn from a learned distribution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Base tokens​			are still learned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Unconditional BPL: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Distribution over 𝑟 does not depend on image 𝑥</a:t>
            </a:r>
            <a:endParaRPr/>
          </a:p>
        </p:txBody>
      </p:sp>
      <p:sp>
        <p:nvSpPr>
          <p:cNvPr id="223" name="Google Shape;223;p28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single prompt to a distribution</a:t>
            </a:r>
            <a:endParaRPr/>
          </a:p>
        </p:txBody>
      </p:sp>
      <p:sp>
        <p:nvSpPr>
          <p:cNvPr id="224" name="Google Shape;224;p28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81" y="1861850"/>
            <a:ext cx="3459818" cy="14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413" y="2791750"/>
            <a:ext cx="1063683" cy="2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389" y="1398275"/>
            <a:ext cx="2715074" cy="3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ideal world…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234650" y="1002600"/>
            <a:ext cx="8631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Find the posterior distribution over residual </a:t>
            </a:r>
            <a:r>
              <a:rPr b="1" lang="en"/>
              <a:t>r </a:t>
            </a:r>
            <a:r>
              <a:rPr lang="en"/>
              <a:t>that maximizes the m</a:t>
            </a:r>
            <a:r>
              <a:rPr lang="en"/>
              <a:t>arginal likelihood: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Intractable to integrate over the entire 512-D prompt space</a:t>
            </a:r>
            <a:endParaRPr/>
          </a:p>
        </p:txBody>
      </p:sp>
      <p:sp>
        <p:nvSpPr>
          <p:cNvPr id="234" name="Google Shape;234;p29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25" y="1431225"/>
            <a:ext cx="5606899" cy="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5975900" y="3283513"/>
            <a:ext cx="300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real posterior distribution over r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38" name="Google Shape;238;p29"/>
          <p:cNvCxnSpPr>
            <a:stCxn id="237" idx="0"/>
          </p:cNvCxnSpPr>
          <p:nvPr/>
        </p:nvCxnSpPr>
        <p:spPr>
          <a:xfrm rot="10800000">
            <a:off x="5988200" y="2087113"/>
            <a:ext cx="1491000" cy="11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/>
              <a:t>Variational Inference &amp; ELBO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219650" y="1002600"/>
            <a:ext cx="72597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Learn a surrogate Gaussian distribution				that that m</a:t>
            </a:r>
            <a:r>
              <a:rPr lang="en"/>
              <a:t>aximizes the marginal likelihood (optimality)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How? By maximizing the variational bound (ELBO)</a:t>
            </a:r>
            <a:endParaRPr/>
          </a:p>
        </p:txBody>
      </p:sp>
      <p:sp>
        <p:nvSpPr>
          <p:cNvPr id="245" name="Google Shape;245;p30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ntroduce a surrogate distribution over residuals</a:t>
            </a:r>
            <a:endParaRPr/>
          </a:p>
        </p:txBody>
      </p:sp>
      <p:sp>
        <p:nvSpPr>
          <p:cNvPr id="246" name="Google Shape;246;p30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77" y="1015026"/>
            <a:ext cx="652725" cy="3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50" y="2173575"/>
            <a:ext cx="782307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6634375" y="3705950"/>
            <a:ext cx="19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regularization term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2868050" y="3705950"/>
            <a:ext cx="23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fit term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5">
            <a:alphaModFix/>
          </a:blip>
          <a:srcRect b="0" l="16839" r="0" t="0"/>
          <a:stretch/>
        </p:blipFill>
        <p:spPr>
          <a:xfrm>
            <a:off x="5092511" y="1081024"/>
            <a:ext cx="1048575" cy="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7022825" y="883325"/>
            <a:ext cx="196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prior defined as N(0,I)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253" name="Google Shape;253;p30"/>
          <p:cNvCxnSpPr>
            <a:stCxn id="252" idx="2"/>
          </p:cNvCxnSpPr>
          <p:nvPr/>
        </p:nvCxnSpPr>
        <p:spPr>
          <a:xfrm flipH="1">
            <a:off x="7928975" y="1560425"/>
            <a:ext cx="7530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0"/>
          <p:cNvCxnSpPr/>
          <p:nvPr/>
        </p:nvCxnSpPr>
        <p:spPr>
          <a:xfrm flipH="1" rot="10800000">
            <a:off x="3654225" y="2785450"/>
            <a:ext cx="303300" cy="8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0"/>
          <p:cNvCxnSpPr>
            <a:stCxn id="249" idx="0"/>
          </p:cNvCxnSpPr>
          <p:nvPr/>
        </p:nvCxnSpPr>
        <p:spPr>
          <a:xfrm rot="10800000">
            <a:off x="7487725" y="2840750"/>
            <a:ext cx="128100" cy="8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0"/>
          <p:cNvCxnSpPr>
            <a:stCxn id="251" idx="2"/>
          </p:cNvCxnSpPr>
          <p:nvPr/>
        </p:nvCxnSpPr>
        <p:spPr>
          <a:xfrm>
            <a:off x="5616798" y="1362724"/>
            <a:ext cx="1264200" cy="8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&amp; Inference (Unconditional)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CLIP encoders 𝑓, 𝑔 </a:t>
            </a:r>
            <a:r>
              <a:rPr b="1" lang="en"/>
              <a:t>frozen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Learn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base prompt tokens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mean and covariance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Training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Reparameterization</a:t>
            </a:r>
            <a:r>
              <a:rPr lang="en"/>
              <a:t> trick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Monte Carlo training objective: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Inference (test time)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train and use it?</a:t>
            </a:r>
            <a:endParaRPr/>
          </a:p>
        </p:txBody>
      </p:sp>
      <p:sp>
        <p:nvSpPr>
          <p:cNvPr id="264" name="Google Shape;264;p31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51639" r="0" t="0"/>
          <a:stretch/>
        </p:blipFill>
        <p:spPr>
          <a:xfrm>
            <a:off x="7012375" y="752135"/>
            <a:ext cx="1624026" cy="137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270" y="1606680"/>
            <a:ext cx="1158973" cy="29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31"/>
          <p:cNvGrpSpPr/>
          <p:nvPr/>
        </p:nvGrpSpPr>
        <p:grpSpPr>
          <a:xfrm>
            <a:off x="3247100" y="1867621"/>
            <a:ext cx="1701309" cy="364025"/>
            <a:chOff x="3222252" y="1805501"/>
            <a:chExt cx="1701309" cy="364025"/>
          </a:xfrm>
        </p:grpSpPr>
        <p:pic>
          <p:nvPicPr>
            <p:cNvPr id="268" name="Google Shape;26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2252" y="1805501"/>
              <a:ext cx="652725" cy="36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1"/>
            <p:cNvPicPr preferRelativeResize="0"/>
            <p:nvPr/>
          </p:nvPicPr>
          <p:blipFill rotWithShape="1">
            <a:blip r:embed="rId6">
              <a:alphaModFix/>
            </a:blip>
            <a:srcRect b="0" l="16839" r="0" t="0"/>
            <a:stretch/>
          </p:blipFill>
          <p:spPr>
            <a:xfrm>
              <a:off x="3874986" y="1871499"/>
              <a:ext cx="1048575" cy="281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9000" y="2571762"/>
            <a:ext cx="4673150" cy="73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275" y="3974300"/>
            <a:ext cx="4115005" cy="7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9">
            <a:alphaModFix/>
          </a:blip>
          <a:srcRect b="0" l="0" r="19555" t="0"/>
          <a:stretch/>
        </p:blipFill>
        <p:spPr>
          <a:xfrm>
            <a:off x="771285" y="3423463"/>
            <a:ext cx="3869150" cy="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8536" y="2323245"/>
            <a:ext cx="4089801" cy="2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Results</a:t>
            </a:r>
            <a:endParaRPr sz="4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Setup: FGVCAircraft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Dataset: </a:t>
            </a:r>
            <a:r>
              <a:rPr lang="en"/>
              <a:t>FGVCAircraft (fine-grained aircraft recognition)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100 classes, 100 images per 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Backbone: </a:t>
            </a:r>
            <a:r>
              <a:rPr lang="en"/>
              <a:t>ViT-B/16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Few-shot regime: </a:t>
            </a:r>
            <a:r>
              <a:rPr lang="en"/>
              <a:t>16 shots per class for training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Class split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Base classes = used for training prompts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Novel classes = held out, test generalization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Baselines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Zero-shot CLIP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CoOp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Unconditional BPL</a:t>
            </a:r>
            <a:endParaRPr/>
          </a:p>
        </p:txBody>
      </p:sp>
      <p:sp>
        <p:nvSpPr>
          <p:cNvPr id="285" name="Google Shape;285;p33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 sz="839"/>
              <a:t>Source: FGVCAircraft</a:t>
            </a:r>
            <a:endParaRPr sz="839"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151" y="0"/>
            <a:ext cx="1690849" cy="180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731" y="1795226"/>
            <a:ext cx="1682269" cy="1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150" y="3598450"/>
            <a:ext cx="1368825" cy="147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Few-Shot Learning in the Real World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19650" y="1002600"/>
            <a:ext cx="86550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Modern VLMs like CLIP are trained once on large dataset of image-text pairs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Zero-shot CLIP performance is good, but not excellent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the real world, we face new, specialized tasks where: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Labeled data is scarce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Finetuning</a:t>
            </a:r>
            <a:r>
              <a:rPr lang="en"/>
              <a:t> entire model is undesirable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Objective: </a:t>
            </a:r>
            <a:r>
              <a:rPr lang="en"/>
              <a:t>Adapt a pre-trained, frozen model like CLIP to a novel downstream task using very few labeled samples (few-shot regime)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Robust to distribution shift and out-of-distribution examples (generalization)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219650" y="607050"/>
            <a:ext cx="73953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few-shot learning?</a:t>
            </a:r>
            <a:endParaRPr/>
          </a:p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paper’s results</a:t>
            </a:r>
            <a:endParaRPr/>
          </a:p>
        </p:txBody>
      </p:sp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38" y="1002600"/>
            <a:ext cx="4581263" cy="3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Manufacturer</a:t>
            </a:r>
            <a:endParaRPr/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Boeing or Airbus</a:t>
            </a:r>
            <a:endParaRPr/>
          </a:p>
        </p:txBody>
      </p:sp>
      <p:sp>
        <p:nvSpPr>
          <p:cNvPr id="306" name="Google Shape;306;p35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Source: Wikipedia, Radio-Canada</a:t>
            </a:r>
            <a:endParaRPr sz="800"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46" y="1545425"/>
            <a:ext cx="4353649" cy="24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381" y="1545424"/>
            <a:ext cx="4353618" cy="24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</a:t>
            </a:r>
            <a:endParaRPr/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Bombardier Global 6500 vs Global 7500</a:t>
            </a:r>
            <a:endParaRPr/>
          </a:p>
        </p:txBody>
      </p:sp>
      <p:sp>
        <p:nvSpPr>
          <p:cNvPr id="316" name="Google Shape;316;p36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Source: Bombardier</a:t>
            </a:r>
            <a:endParaRPr sz="800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0" y="962025"/>
            <a:ext cx="57150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675" y="2301000"/>
            <a:ext cx="5053325" cy="28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Accuracy</a:t>
            </a:r>
            <a:endParaRPr/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219650" y="1002600"/>
            <a:ext cx="8398200" cy="18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Image transforms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Random resized crop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Random horizontal flip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Epochs:</a:t>
            </a:r>
            <a:r>
              <a:rPr lang="en"/>
              <a:t> 200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Trained on all 100 classes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3 seeds</a:t>
            </a:r>
            <a:endParaRPr b="1"/>
          </a:p>
        </p:txBody>
      </p:sp>
      <p:sp>
        <p:nvSpPr>
          <p:cNvPr id="325" name="Google Shape;325;p37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Optimization (CoOp)</a:t>
            </a:r>
            <a:endParaRPr/>
          </a:p>
        </p:txBody>
      </p:sp>
      <p:sp>
        <p:nvSpPr>
          <p:cNvPr id="326" name="Google Shape;326;p37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" name="Google Shape;327;p37"/>
          <p:cNvGraphicFramePr/>
          <p:nvPr/>
        </p:nvGraphicFramePr>
        <p:xfrm>
          <a:off x="219550" y="322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{8A011031-6789-4C17-BCEA-B6F5AB3585CC}</a:tableStyleId>
              </a:tblPr>
              <a:tblGrid>
                <a:gridCol w="1614050"/>
                <a:gridCol w="1186800"/>
                <a:gridCol w="1186800"/>
                <a:gridCol w="1186800"/>
                <a:gridCol w="1186800"/>
                <a:gridCol w="1186800"/>
                <a:gridCol w="1186800"/>
              </a:tblGrid>
              <a:tr h="29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Approach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Dataset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Backbone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Context length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Shots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CoOp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Context Optimization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40.27%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39.67%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Context Optimization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42.57%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41.90%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Context Optimization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43.53%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43.78%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46986" t="0"/>
          <a:stretch/>
        </p:blipFill>
        <p:spPr>
          <a:xfrm>
            <a:off x="6523628" y="1002600"/>
            <a:ext cx="1834149" cy="141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7"/>
          <p:cNvCxnSpPr/>
          <p:nvPr/>
        </p:nvCxnSpPr>
        <p:spPr>
          <a:xfrm flipH="1" rot="10800000">
            <a:off x="4991725" y="1484075"/>
            <a:ext cx="2128500" cy="17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7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rgbClr val="595959"/>
                </a:solidFill>
              </a:rPr>
              <a:t>Learning to prompt for vision-language models [Zhou et al., 2022]</a:t>
            </a:r>
            <a:endParaRPr sz="839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25" y="89300"/>
            <a:ext cx="4072450" cy="19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Accuracy</a:t>
            </a:r>
            <a:endParaRPr/>
          </a:p>
        </p:txBody>
      </p: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219650" y="1002600"/>
            <a:ext cx="4547100" cy="19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100 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Train on half of the 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Test on unseen half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BPL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Reduced context length from 16 to 4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10 MC samples, 10 epochs</a:t>
            </a:r>
            <a:endParaRPr/>
          </a:p>
        </p:txBody>
      </p:sp>
      <p:sp>
        <p:nvSpPr>
          <p:cNvPr id="338" name="Google Shape;338;p38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I: Unseen Prompts Generalization</a:t>
            </a:r>
            <a:endParaRPr/>
          </a:p>
        </p:txBody>
      </p:sp>
      <p:sp>
        <p:nvSpPr>
          <p:cNvPr id="339" name="Google Shape;339;p38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rgbClr val="595959"/>
                </a:solidFill>
              </a:rPr>
              <a:t>Bayesian Prompt Learning [Derakshani et al., 2023] </a:t>
            </a:r>
            <a:endParaRPr sz="839">
              <a:solidFill>
                <a:srgbClr val="595959"/>
              </a:solidFill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7004600" y="1596400"/>
            <a:ext cx="488700" cy="1926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graphicFrame>
        <p:nvGraphicFramePr>
          <p:cNvPr id="342" name="Google Shape;342;p38"/>
          <p:cNvGraphicFramePr/>
          <p:nvPr/>
        </p:nvGraphicFramePr>
        <p:xfrm>
          <a:off x="127350" y="325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{8A011031-6789-4C17-BCEA-B6F5AB3585CC}</a:tableStyleId>
              </a:tblPr>
              <a:tblGrid>
                <a:gridCol w="1430600"/>
                <a:gridCol w="1092050"/>
                <a:gridCol w="906400"/>
                <a:gridCol w="1092050"/>
                <a:gridCol w="1092050"/>
                <a:gridCol w="1092050"/>
                <a:gridCol w="1092050"/>
                <a:gridCol w="1092050"/>
              </a:tblGrid>
              <a:tr h="457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Approach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Dataset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Backbone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Context length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MC Samples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Epochs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BPL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BPL - Unconditional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34.17%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34.45%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BPL - Unconditional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32.53%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31.61%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BPL - Unconditional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31.10%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30.39%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38"/>
          <p:cNvSpPr/>
          <p:nvPr/>
        </p:nvSpPr>
        <p:spPr>
          <a:xfrm>
            <a:off x="5028475" y="1596400"/>
            <a:ext cx="835800" cy="1926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sp>
        <p:nvSpPr>
          <p:cNvPr id="344" name="Google Shape;344;p38"/>
          <p:cNvSpPr/>
          <p:nvPr/>
        </p:nvSpPr>
        <p:spPr>
          <a:xfrm>
            <a:off x="7308675" y="3728975"/>
            <a:ext cx="1707900" cy="2817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25" y="89300"/>
            <a:ext cx="4072450" cy="19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Accuracy</a:t>
            </a:r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219650" y="1002600"/>
            <a:ext cx="45471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100 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Train on half of the classes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Test on unseen half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BPL: Reduced context length from 16 to 4</a:t>
            </a:r>
            <a:endParaRPr/>
          </a:p>
        </p:txBody>
      </p:sp>
      <p:sp>
        <p:nvSpPr>
          <p:cNvPr id="352" name="Google Shape;352;p39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I: Unseen Prompts Generalization</a:t>
            </a:r>
            <a:endParaRPr/>
          </a:p>
        </p:txBody>
      </p:sp>
      <p:sp>
        <p:nvSpPr>
          <p:cNvPr id="353" name="Google Shape;353;p39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chemeClr val="dk2"/>
                </a:solidFill>
              </a:rPr>
              <a:t>Bayesian Prompt Learning [Derakshani et al., 2023] </a:t>
            </a:r>
            <a:endParaRPr sz="839">
              <a:solidFill>
                <a:schemeClr val="dk2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004600" y="1444350"/>
            <a:ext cx="488700" cy="3447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graphicFrame>
        <p:nvGraphicFramePr>
          <p:cNvPr id="356" name="Google Shape;356;p39"/>
          <p:cNvGraphicFramePr/>
          <p:nvPr/>
        </p:nvGraphicFramePr>
        <p:xfrm>
          <a:off x="304450" y="325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{8A011031-6789-4C17-BCEA-B6F5AB3585CC}</a:tableStyleId>
              </a:tblPr>
              <a:tblGrid>
                <a:gridCol w="1665875"/>
                <a:gridCol w="1156850"/>
                <a:gridCol w="1156850"/>
                <a:gridCol w="1156850"/>
                <a:gridCol w="1156850"/>
                <a:gridCol w="1156850"/>
                <a:gridCol w="1156850"/>
              </a:tblGrid>
              <a:tr h="29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Approach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Dataset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Backbone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Context length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Shots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Original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Zero-shot CLIP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23.13%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Context Optimization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22.30%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25.25%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BPL - Unconditional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FGVC Aircraft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ViT-B/16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34.17%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34.45%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p39"/>
          <p:cNvSpPr/>
          <p:nvPr/>
        </p:nvSpPr>
        <p:spPr>
          <a:xfrm>
            <a:off x="7141850" y="3828750"/>
            <a:ext cx="612600" cy="5727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25" y="89300"/>
            <a:ext cx="4072450" cy="19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Accuracy</a:t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219650" y="1002600"/>
            <a:ext cx="45471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Weak baseline in the paper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200 </a:t>
            </a:r>
            <a:r>
              <a:rPr lang="en"/>
              <a:t>epochs + 4 tokens = overfitting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BPL still better than CoOp, but improvement not as dramatic</a:t>
            </a:r>
            <a:endParaRPr/>
          </a:p>
        </p:txBody>
      </p:sp>
      <p:sp>
        <p:nvSpPr>
          <p:cNvPr id="365" name="Google Shape;365;p40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I: Unseen Prompts Generalization</a:t>
            </a:r>
            <a:endParaRPr/>
          </a:p>
        </p:txBody>
      </p:sp>
      <p:sp>
        <p:nvSpPr>
          <p:cNvPr id="366" name="Google Shape;366;p40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chemeClr val="dk2"/>
                </a:solidFill>
              </a:rPr>
              <a:t>Bayesian Prompt Learning [Derakshani et al., 2023] </a:t>
            </a:r>
            <a:endParaRPr sz="839">
              <a:solidFill>
                <a:schemeClr val="dk2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7004600" y="1444350"/>
            <a:ext cx="488700" cy="1521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graphicFrame>
        <p:nvGraphicFramePr>
          <p:cNvPr id="369" name="Google Shape;369;p40"/>
          <p:cNvGraphicFramePr/>
          <p:nvPr/>
        </p:nvGraphicFramePr>
        <p:xfrm>
          <a:off x="552450" y="276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{8A011031-6789-4C17-BCEA-B6F5AB3585CC}</a:tableStyleId>
              </a:tblPr>
              <a:tblGrid>
                <a:gridCol w="1552350"/>
                <a:gridCol w="1078025"/>
                <a:gridCol w="1078025"/>
                <a:gridCol w="1078025"/>
                <a:gridCol w="1078025"/>
                <a:gridCol w="1078025"/>
                <a:gridCol w="1078025"/>
              </a:tblGrid>
              <a:tr h="38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Approach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Dataset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Backbone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Context length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Shots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Epochs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Ours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Context Optimization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25.25%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Context Optimization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27.17%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Context Optimization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27.63%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Context Optimization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28.33%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Context Optimization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30.41%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BPL - Unconditional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FGVC Aircraft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ViT-B/16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34.45%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0" name="Google Shape;370;p40"/>
          <p:cNvSpPr/>
          <p:nvPr/>
        </p:nvSpPr>
        <p:spPr>
          <a:xfrm>
            <a:off x="8084250" y="4095475"/>
            <a:ext cx="488700" cy="2361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Discussion</a:t>
            </a:r>
            <a:endParaRPr sz="4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modeling assumptions</a:t>
            </a:r>
            <a:endParaRPr/>
          </a:p>
        </p:txBody>
      </p:sp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Global residual:</a:t>
            </a:r>
            <a:r>
              <a:rPr lang="en"/>
              <a:t> a single vector </a:t>
            </a:r>
            <a:r>
              <a:rPr b="1" lang="en"/>
              <a:t>r</a:t>
            </a:r>
            <a:r>
              <a:rPr lang="en"/>
              <a:t> shifting all prompt tokens captures useful prompt variability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Gaussian residual distribution</a:t>
            </a:r>
            <a:r>
              <a:rPr lang="en"/>
              <a:t>: residuals live roughly in a single Gaussian blob in the text-embedding space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Frozen CLIP encoder</a:t>
            </a:r>
            <a:endParaRPr/>
          </a:p>
        </p:txBody>
      </p:sp>
      <p:sp>
        <p:nvSpPr>
          <p:cNvPr id="382" name="Google Shape;382;p42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219650" y="1002600"/>
            <a:ext cx="75126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Pros: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Simple conceptual change: one global latent 𝑟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Easy to implement on top of CoOp.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Acts as a Bayesian regularizer in prompt space, improving generalization to unseen classes.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Weaknesses: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Extra cost at inference due to sampling (though small for modest 𝐾)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Gaussian form of the surrogate residual distribution may not accurately capture prompt distribution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Little improvement over past approaches on certain tasks/datasets</a:t>
            </a:r>
            <a:endParaRPr/>
          </a:p>
        </p:txBody>
      </p:sp>
      <p:sp>
        <p:nvSpPr>
          <p:cNvPr id="390" name="Google Shape;390;p43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</a:t>
            </a:r>
            <a:endParaRPr/>
          </a:p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19650" y="607050"/>
            <a:ext cx="73953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CBC News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75" y="1027500"/>
            <a:ext cx="6325850" cy="35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6141725" y="1303200"/>
            <a:ext cx="457500" cy="4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</a:t>
            </a:r>
            <a:r>
              <a:rPr lang="en"/>
              <a:t> on MC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 txBox="1"/>
          <p:nvPr>
            <p:ph idx="1" type="body"/>
          </p:nvPr>
        </p:nvSpPr>
        <p:spPr>
          <a:xfrm>
            <a:off x="219650" y="1002600"/>
            <a:ext cx="45471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Table 6 is Conditional BPL</a:t>
            </a:r>
            <a:endParaRPr/>
          </a:p>
        </p:txBody>
      </p:sp>
      <p:sp>
        <p:nvSpPr>
          <p:cNvPr id="398" name="Google Shape;398;p44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it break?</a:t>
            </a:r>
            <a:endParaRPr/>
          </a:p>
        </p:txBody>
      </p:sp>
      <p:sp>
        <p:nvSpPr>
          <p:cNvPr id="399" name="Google Shape;399;p44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chemeClr val="dk2"/>
                </a:solidFill>
              </a:rPr>
              <a:t>Bayesian Prompt Learning [Derakshani et al., 2023] </a:t>
            </a:r>
            <a:endParaRPr sz="839">
              <a:solidFill>
                <a:schemeClr val="dk2"/>
              </a:solidFill>
            </a:endParaRPr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150" y="1544863"/>
            <a:ext cx="3637350" cy="22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25" y="1451050"/>
            <a:ext cx="2986201" cy="31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/>
          <p:nvPr/>
        </p:nvSpPr>
        <p:spPr>
          <a:xfrm>
            <a:off x="5345475" y="2354425"/>
            <a:ext cx="416700" cy="13851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sp>
        <p:nvSpPr>
          <p:cNvPr id="404" name="Google Shape;404;p44"/>
          <p:cNvSpPr/>
          <p:nvPr/>
        </p:nvSpPr>
        <p:spPr>
          <a:xfrm>
            <a:off x="1943925" y="2668050"/>
            <a:ext cx="1401000" cy="11736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</a:t>
            </a:r>
            <a:r>
              <a:rPr lang="en"/>
              <a:t> on MC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219650" y="906450"/>
            <a:ext cx="45471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Performance of unconditional BPL diverges significantly from conditional BPL in low MC sample regime</a:t>
            </a:r>
            <a:endParaRPr/>
          </a:p>
        </p:txBody>
      </p:sp>
      <p:sp>
        <p:nvSpPr>
          <p:cNvPr id="411" name="Google Shape;411;p45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it break?</a:t>
            </a:r>
            <a:endParaRPr/>
          </a:p>
        </p:txBody>
      </p:sp>
      <p:sp>
        <p:nvSpPr>
          <p:cNvPr id="412" name="Google Shape;412;p45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6957225" y="906450"/>
            <a:ext cx="471000" cy="13851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sp>
        <p:nvSpPr>
          <p:cNvPr id="414" name="Google Shape;414;p45"/>
          <p:cNvSpPr txBox="1"/>
          <p:nvPr/>
        </p:nvSpPr>
        <p:spPr>
          <a:xfrm>
            <a:off x="1880100" y="4724550"/>
            <a:ext cx="538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39">
                <a:solidFill>
                  <a:schemeClr val="dk2"/>
                </a:solidFill>
              </a:rPr>
              <a:t>Bayesian Prompt Learning [Derakshani et al., 2023] </a:t>
            </a:r>
            <a:endParaRPr sz="839">
              <a:solidFill>
                <a:schemeClr val="dk2"/>
              </a:solidFill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838" y="89300"/>
            <a:ext cx="3499775" cy="22099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45"/>
          <p:cNvGraphicFramePr/>
          <p:nvPr/>
        </p:nvGraphicFramePr>
        <p:xfrm>
          <a:off x="-12" y="252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{8A011031-6789-4C17-BCEA-B6F5AB3585CC}</a:tableStyleId>
              </a:tblPr>
              <a:tblGrid>
                <a:gridCol w="1019175"/>
                <a:gridCol w="809625"/>
                <a:gridCol w="809625"/>
                <a:gridCol w="809625"/>
                <a:gridCol w="809625"/>
                <a:gridCol w="809625"/>
                <a:gridCol w="809625"/>
                <a:gridCol w="809625"/>
                <a:gridCol w="809625"/>
                <a:gridCol w="809625"/>
                <a:gridCol w="8096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BPL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Ours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Approach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MC Samples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Epochs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Seed 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BPL - Unconditional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3.30%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4.00%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3.80%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31.91%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1.38%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12.00%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48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BPL - Unconditional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22.70%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4.70%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5.40%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10.93%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5.52%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1.44%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27.11%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11.36%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BPL - Unconditional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34.20%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34.90%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32.70%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33.93%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28.19%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34.13%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36.23%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32.85%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BPL - Unconditional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34.80%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33.70%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34.00%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34.17%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34.73%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34.07%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34.55%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34.45%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17" name="Google Shape;417;p45"/>
          <p:cNvSpPr/>
          <p:nvPr/>
        </p:nvSpPr>
        <p:spPr>
          <a:xfrm>
            <a:off x="6984375" y="899413"/>
            <a:ext cx="416700" cy="13851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III</a:t>
            </a:r>
            <a:endParaRPr/>
          </a:p>
        </p:txBody>
      </p:sp>
      <p:sp>
        <p:nvSpPr>
          <p:cNvPr id="423" name="Google Shape;423;p46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581150"/>
            <a:ext cx="55435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104900"/>
            <a:ext cx="56388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433" name="Google Shape;433;p47"/>
          <p:cNvSpPr txBox="1"/>
          <p:nvPr>
            <p:ph idx="1" type="body"/>
          </p:nvPr>
        </p:nvSpPr>
        <p:spPr>
          <a:xfrm>
            <a:off x="219650" y="1002600"/>
            <a:ext cx="82047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First to frame prompt learning from Bayesian perspective and formulate it as variational inference problem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Models input prompt space in probabilistic manner which is compatible with prompt learning approaches that condition on the image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Demonstrated positive impact of Bayesian regularization on generalization to unseen prompts across different datasets and domains</a:t>
            </a:r>
            <a:endParaRPr/>
          </a:p>
        </p:txBody>
      </p:sp>
      <p:sp>
        <p:nvSpPr>
          <p:cNvPr id="434" name="Google Shape;434;p47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</a:t>
            </a:r>
            <a:endParaRPr/>
          </a:p>
        </p:txBody>
      </p:sp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219650" y="1002600"/>
            <a:ext cx="82047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Why do you think CLIP-based models still perform poorly on fine-grained classification tasks like FGVCAircraft?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are the fundamental limitations of prompt learning in the text embedding space?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what situation would the Gaussian assumption over the residual distribution break?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Why do you think the performance collapsed when the number of MC samples was reduced?</a:t>
            </a:r>
            <a:endParaRPr/>
          </a:p>
        </p:txBody>
      </p:sp>
      <p:sp>
        <p:nvSpPr>
          <p:cNvPr id="442" name="Google Shape;442;p48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9" name="Google Shape;449;p49"/>
          <p:cNvSpPr txBox="1"/>
          <p:nvPr>
            <p:ph idx="1" type="body"/>
          </p:nvPr>
        </p:nvSpPr>
        <p:spPr>
          <a:xfrm>
            <a:off x="219650" y="1002600"/>
            <a:ext cx="84930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62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" sz="1380"/>
              <a:t>Mohammad Mahdi Derakhshani, Enrique Sanchez, Adrian Bulat, Victor Guilherme Turrisi da Costa, Cees GM Snoek, Georgios Tzimiropoulos, and Brais Martinez. </a:t>
            </a:r>
            <a:r>
              <a:rPr b="1" lang="en" sz="1380"/>
              <a:t>Bayesian prompt learning for image-language model generalization</a:t>
            </a:r>
            <a:r>
              <a:rPr lang="en" sz="1380"/>
              <a:t>. ICCV, 2023</a:t>
            </a:r>
            <a:endParaRPr sz="1380"/>
          </a:p>
          <a:p>
            <a:pPr indent="-3162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" sz="1380"/>
              <a:t>Y</a:t>
            </a:r>
            <a:r>
              <a:rPr lang="en" sz="1380"/>
              <a:t>uning Lu, Jianzhuang Liu, Yonggang Zhang, Yajing Liu, and Xinmei Tian. </a:t>
            </a:r>
            <a:r>
              <a:rPr b="1" lang="en" sz="1380"/>
              <a:t>Prompt distribution learning.</a:t>
            </a:r>
            <a:r>
              <a:rPr lang="en" sz="1380"/>
              <a:t> </a:t>
            </a:r>
            <a:r>
              <a:rPr i="1" lang="en" sz="1380"/>
              <a:t>In Proceedings of the IEEE/CVF Conference on Computer Vision and Pattern Recognition (CVPR)</a:t>
            </a:r>
            <a:r>
              <a:rPr lang="en" sz="1380"/>
              <a:t>, pages 5206–5215, June 2022.</a:t>
            </a:r>
            <a:endParaRPr sz="1380"/>
          </a:p>
          <a:p>
            <a:pPr indent="-3162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" sz="1380"/>
              <a:t>Kaiyang Zhou, Jingkang Yang, Chen Change Loy, and Ziwei Liu. </a:t>
            </a:r>
            <a:r>
              <a:rPr b="1" lang="en" sz="1380"/>
              <a:t>Conditional prompt learning for vision-language models</a:t>
            </a:r>
            <a:r>
              <a:rPr lang="en" sz="1380"/>
              <a:t>. </a:t>
            </a:r>
            <a:r>
              <a:rPr i="1" lang="en" sz="1380"/>
              <a:t>In IEEE/CVF Conference on Computer Vision and Pattern Recognition (CVPR)</a:t>
            </a:r>
            <a:r>
              <a:rPr lang="en" sz="1380"/>
              <a:t>, 2022.</a:t>
            </a:r>
            <a:endParaRPr sz="1380"/>
          </a:p>
          <a:p>
            <a:pPr indent="-3162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" sz="1380"/>
              <a:t>Kaiyang Zhou, Jingkang Yang, Chen Change Loy, and Ziwei Liu. </a:t>
            </a:r>
            <a:r>
              <a:rPr b="1" lang="en" sz="1380"/>
              <a:t>Learning to prompt for vision-language models</a:t>
            </a:r>
            <a:r>
              <a:rPr lang="en" sz="1380"/>
              <a:t>. </a:t>
            </a:r>
            <a:r>
              <a:rPr i="1" lang="en" sz="1380"/>
              <a:t>International Journal of Computer Vision</a:t>
            </a:r>
            <a:r>
              <a:rPr lang="en" sz="1380"/>
              <a:t> (IJCV), 2022.</a:t>
            </a:r>
            <a:endParaRPr sz="1380"/>
          </a:p>
          <a:p>
            <a:pPr indent="-31623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0"/>
              <a:buAutoNum type="arabicPeriod"/>
            </a:pPr>
            <a:r>
              <a:rPr lang="en" sz="1380"/>
              <a:t>Alec Radford, Jong Wook Kim, Chris Hallacy, Aditya Ramesh, Gabriel Goh, Sandhini Agarwal, Girish Sastry, Amanda Askell, Pamela Mishkin, Jack Clark, Gretchen Krueger, and Ilya Sutskever. </a:t>
            </a:r>
            <a:r>
              <a:rPr b="1" lang="en" sz="1380"/>
              <a:t>Learning transferable visual models from natural language supervision</a:t>
            </a:r>
            <a:r>
              <a:rPr lang="en" sz="1380"/>
              <a:t>. </a:t>
            </a:r>
            <a:r>
              <a:rPr i="1" lang="en" sz="1380"/>
              <a:t>In Proceedings of the 38th International Conference on Machine Learning, volume 139 of Proceedings of Machine Learning Research</a:t>
            </a:r>
            <a:r>
              <a:rPr lang="en" sz="1380"/>
              <a:t>, pages 8748–8763. PMLR, 18–24 Jul 2021.</a:t>
            </a:r>
            <a:endParaRPr sz="1380"/>
          </a:p>
        </p:txBody>
      </p:sp>
      <p:sp>
        <p:nvSpPr>
          <p:cNvPr id="450" name="Google Shape;450;p49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9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0" y="786975"/>
            <a:ext cx="7582499" cy="3492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/>
          <p:nvPr/>
        </p:nvSpPr>
        <p:spPr>
          <a:xfrm>
            <a:off x="5759618" y="3059172"/>
            <a:ext cx="652500" cy="246300"/>
          </a:xfrm>
          <a:prstGeom prst="rect">
            <a:avLst/>
          </a:prstGeom>
          <a:noFill/>
          <a:ln cap="flat" cmpd="sng" w="214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3025" lIns="103025" spcFirstLastPara="1" rIns="103025" wrap="square" tIns="103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/>
          </a:p>
        </p:txBody>
      </p:sp>
      <p:sp>
        <p:nvSpPr>
          <p:cNvPr id="458" name="Google Shape;458;p50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vs Output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0"/>
          <p:cNvSpPr txBox="1"/>
          <p:nvPr>
            <p:ph idx="2" type="title"/>
          </p:nvPr>
        </p:nvSpPr>
        <p:spPr>
          <a:xfrm>
            <a:off x="219650" y="607050"/>
            <a:ext cx="81951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Prompt Distribution Learning [Lu et al., 2022]</a:t>
            </a:r>
            <a:endParaRPr sz="800"/>
          </a:p>
        </p:txBody>
      </p:sp>
      <p:pic>
        <p:nvPicPr>
          <p:cNvPr id="462" name="Google Shape;462;p50" title="{&quot;red&quot;:0,&quot;green&quot;:0,&quot;blue&quot;:0,&quot;origURL&quot;:&quot;https://www.codecogs.com/eqnedit.php?latex=g(%5Ccdot)#0&quot;,&quot;size&quot;:16,&quot;width&quot;:342.70866141732284,&quot;height&quot;:157.37007874015748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57" y="1630640"/>
            <a:ext cx="278375" cy="19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50"/>
          <p:cNvCxnSpPr/>
          <p:nvPr/>
        </p:nvCxnSpPr>
        <p:spPr>
          <a:xfrm flipH="1" rot="10800000">
            <a:off x="4323926" y="1873628"/>
            <a:ext cx="6633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4" name="Google Shape;464;p50"/>
          <p:cNvPicPr preferRelativeResize="0"/>
          <p:nvPr/>
        </p:nvPicPr>
        <p:blipFill rotWithShape="1">
          <a:blip r:embed="rId5">
            <a:alphaModFix/>
          </a:blip>
          <a:srcRect b="0" l="60330" r="0" t="0"/>
          <a:stretch/>
        </p:blipFill>
        <p:spPr>
          <a:xfrm>
            <a:off x="5837864" y="4404800"/>
            <a:ext cx="2201825" cy="4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50"/>
          <p:cNvGrpSpPr/>
          <p:nvPr/>
        </p:nvGrpSpPr>
        <p:grpSpPr>
          <a:xfrm>
            <a:off x="1344125" y="4404800"/>
            <a:ext cx="2401200" cy="401100"/>
            <a:chOff x="281550" y="1438100"/>
            <a:chExt cx="2401200" cy="401100"/>
          </a:xfrm>
        </p:grpSpPr>
        <p:sp>
          <p:nvSpPr>
            <p:cNvPr id="466" name="Google Shape;466;p50"/>
            <p:cNvSpPr txBox="1"/>
            <p:nvPr/>
          </p:nvSpPr>
          <p:spPr>
            <a:xfrm>
              <a:off x="281550" y="1438100"/>
              <a:ext cx="24012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	    =	      + {class} </a:t>
              </a:r>
              <a:endParaRPr sz="1600">
                <a:solidFill>
                  <a:schemeClr val="dk1"/>
                </a:solidFill>
              </a:endParaRPr>
            </a:p>
          </p:txBody>
        </p:sp>
        <p:pic>
          <p:nvPicPr>
            <p:cNvPr id="467" name="Google Shape;467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1550" y="1500173"/>
              <a:ext cx="741350" cy="3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72068" y="1491425"/>
              <a:ext cx="288506" cy="29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74" name="Google Shape;474;p51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1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1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0" y="774275"/>
            <a:ext cx="3837999" cy="383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92175" y="984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 Engine Inspection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19650" y="1002600"/>
            <a:ext cx="74553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19650" y="607050"/>
            <a:ext cx="73953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3" type="body"/>
          </p:nvPr>
        </p:nvSpPr>
        <p:spPr>
          <a:xfrm>
            <a:off x="1880100" y="4724550"/>
            <a:ext cx="53838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 sz="839"/>
              <a:t>Deep learning-based defects detection of certain aero-engine blades and vanes with DDSC-YOLOv5s [Li et al., 2022], SP’s Airbuz, </a:t>
            </a:r>
            <a:endParaRPr sz="839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450" y="662000"/>
            <a:ext cx="4959600" cy="410523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50" y="662000"/>
            <a:ext cx="2841887" cy="19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50" y="2571750"/>
            <a:ext cx="2841875" cy="21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1007975" y="3251500"/>
            <a:ext cx="540900" cy="49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Methods: CoOp/CoCoOp/ProDA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219650" y="1002600"/>
            <a:ext cx="76653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Context Optimization (CoOp)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Single global soft prompt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Good in-domain, weaker on unseen classes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Conditional Context </a:t>
            </a:r>
            <a:r>
              <a:rPr b="1" lang="en"/>
              <a:t>Optimization</a:t>
            </a:r>
            <a:r>
              <a:rPr b="1" lang="en"/>
              <a:t> (CoCoOp)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Prompt residual conditioned on image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Better unseen-class &amp; cross-dataset generalization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ProDA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Learn an ensemble of prompts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Fit a multivariate Gaussian over classifier weights, use mean at test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2" type="title"/>
          </p:nvPr>
        </p:nvSpPr>
        <p:spPr>
          <a:xfrm>
            <a:off x="219650" y="607050"/>
            <a:ext cx="73953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been tried?</a:t>
            </a:r>
            <a:endParaRPr/>
          </a:p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71550" y="1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Bayesian Prompt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ProDA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 a distribution over the </a:t>
            </a:r>
            <a:r>
              <a:rPr b="1" lang="en" sz="1600">
                <a:solidFill>
                  <a:schemeClr val="dk1"/>
                </a:solidFill>
              </a:rPr>
              <a:t>output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embeddings</a:t>
            </a:r>
            <a:r>
              <a:rPr lang="en" sz="1600">
                <a:solidFill>
                  <a:schemeClr val="dk1"/>
                </a:solidFill>
              </a:rPr>
              <a:t> of the prompts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Still deterministic at inference (no sampling)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Can not condition prompts on the image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Bayesian Prompt Learning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 a distribution over </a:t>
            </a:r>
            <a:r>
              <a:rPr b="1" lang="en" sz="1600">
                <a:solidFill>
                  <a:schemeClr val="dk1"/>
                </a:solidFill>
              </a:rPr>
              <a:t>input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embeddings</a:t>
            </a:r>
            <a:r>
              <a:rPr lang="en" sz="1600">
                <a:solidFill>
                  <a:schemeClr val="dk1"/>
                </a:solidFill>
              </a:rPr>
              <a:t> of the prompts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Sample the learned distribution at test time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Unconditional and conditional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Theory time!</a:t>
            </a:r>
            <a:endParaRPr sz="4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 Recap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19650" y="1002600"/>
            <a:ext cx="6564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2" type="title"/>
          </p:nvPr>
        </p:nvSpPr>
        <p:spPr>
          <a:xfrm>
            <a:off x="219650" y="607050"/>
            <a:ext cx="73740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Learn joint embedding of image and text via contrastive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Learning Transferable Visual Models From Natural Language Supervision [Radford et al., 2021]</a:t>
            </a:r>
            <a:endParaRPr sz="8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0" y="1244300"/>
            <a:ext cx="8064701" cy="31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92175" y="8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VLM Recap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219650" y="1002600"/>
            <a:ext cx="43524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Normalized image embedding 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: image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: image encoder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2" type="title"/>
          </p:nvPr>
        </p:nvSpPr>
        <p:spPr>
          <a:xfrm>
            <a:off x="219650" y="607050"/>
            <a:ext cx="69222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219650" y="2904575"/>
            <a:ext cx="43524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Normalized text embedding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: text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: text encoder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49796" r="0" t="0"/>
          <a:stretch/>
        </p:blipFill>
        <p:spPr>
          <a:xfrm>
            <a:off x="5984500" y="1428600"/>
            <a:ext cx="2945751" cy="228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{&quot;red&quot;:0,&quot;green&quot;:0,&quot;blue&quot;:0,&quot;origURL&quot;:&quot;https://www.codecogs.com/eqnedit.php?latex=%5Ctextbf%7Bx%7D#0&quot;,&quot;size&quot;:16,&quot;width&quot;:342.70866141732284,&quot;height&quot;:161.9291338582677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88" y="1620225"/>
            <a:ext cx="129540" cy="10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 title="{&quot;red&quot;:0,&quot;green&quot;:0,&quot;blue&quot;:0,&quot;origURL&quot;:&quot;https://www.codecogs.com/eqnedit.php?latex=f(%5Ccdot)#0&quot;,&quot;size&quot;:16,&quot;width&quot;:342.70866141732284,&quot;height&quot;:161.9291338582677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88" y="1996575"/>
            <a:ext cx="33832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 title="{&quot;red&quot;:0,&quot;green&quot;:0,&quot;blue&quot;:0,&quot;origURL&quot;:&quot;https://www.codecogs.com/eqnedit.php?latex=%5Ctextbf%7Bz%7D%3D%5Cfrac%7Bf(%5Ctextbf%7Bx%7D)%7D%7B%5ClVert%20f(%5Ctextbf%7Bx%7D))%5CrVert_2%7D#0&quot;,&quot;size&quot;:16,&quot;width&quot;:342.70866141732284,&quot;height&quot;:161.9291338582677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050" y="964000"/>
            <a:ext cx="1277112" cy="539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4969800" y="1215900"/>
            <a:ext cx="2692500" cy="17949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23" title="{&quot;red&quot;:0,&quot;green&quot;:0,&quot;blue&quot;:0,&quot;origURL&quot;:&quot;https://www.codecogs.com/eqnedit.php?latex=%5Ctextbf%7Bw%7D%3D%5Cfrac%7Bg(%5Ctextbf%7Bt%7D)%7D%7B%5ClVert%20g(%5Ctextbf%7Bt%7D)%5CrVert_2%7D#0&quot;,&quot;size&quot;:16,&quot;width&quot;:342.70866141732284,&quot;height&quot;:157.37007874015748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052" y="2885777"/>
            <a:ext cx="1210056" cy="539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 flipH="1" rot="10800000">
            <a:off x="4892600" y="2875675"/>
            <a:ext cx="2856300" cy="2799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3" title="{&quot;red&quot;:0,&quot;green&quot;:0,&quot;blue&quot;:0,&quot;origURL&quot;:&quot;https://www.codecogs.com/eqnedit.php?latex=%5Ctextbf%7Bt%7D#0&quot;,&quot;size&quot;:16,&quot;width&quot;:342.70866141732284,&quot;height&quot;:157.37007874015748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75" y="3467251"/>
            <a:ext cx="8077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title="{&quot;red&quot;:0,&quot;green&quot;:0,&quot;blue&quot;:0,&quot;origURL&quot;:&quot;https://www.codecogs.com/eqnedit.php?latex=g(%5Ccdot)#0&quot;,&quot;size&quot;:16,&quot;width&quot;:342.70866141732284,&quot;height&quot;:157.37007874015748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300" y="3847676"/>
            <a:ext cx="32613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idx="3" type="body"/>
          </p:nvPr>
        </p:nvSpPr>
        <p:spPr>
          <a:xfrm>
            <a:off x="1880100" y="4724550"/>
            <a:ext cx="5383800" cy="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Learning Transferable Visual Models From Natural Language Supervision [Radford et al., 2021]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